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938B-6C04-41B0-9298-BF3112F8DC82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2A7C-B45D-4BFF-9343-5DA745C8E4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5330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938B-6C04-41B0-9298-BF3112F8DC82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2A7C-B45D-4BFF-9343-5DA745C8E4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8331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938B-6C04-41B0-9298-BF3112F8DC82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2A7C-B45D-4BFF-9343-5DA745C8E4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8475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938B-6C04-41B0-9298-BF3112F8DC82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2A7C-B45D-4BFF-9343-5DA745C8E4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270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938B-6C04-41B0-9298-BF3112F8DC82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2A7C-B45D-4BFF-9343-5DA745C8E4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5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938B-6C04-41B0-9298-BF3112F8DC82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2A7C-B45D-4BFF-9343-5DA745C8E4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3101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938B-6C04-41B0-9298-BF3112F8DC82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2A7C-B45D-4BFF-9343-5DA745C8E4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44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938B-6C04-41B0-9298-BF3112F8DC82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2A7C-B45D-4BFF-9343-5DA745C8E4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3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938B-6C04-41B0-9298-BF3112F8DC82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2A7C-B45D-4BFF-9343-5DA745C8E4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4181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938B-6C04-41B0-9298-BF3112F8DC82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2A7C-B45D-4BFF-9343-5DA745C8E4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467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D938B-6C04-41B0-9298-BF3112F8DC82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2A7C-B45D-4BFF-9343-5DA745C8E4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2411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99"/>
            </a:gs>
            <a:gs pos="100000">
              <a:srgbClr val="FFFF99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D938B-6C04-41B0-9298-BF3112F8DC82}" type="datetimeFigureOut">
              <a:rPr lang="nl-NL" smtClean="0"/>
              <a:t>29-9-2018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92A7C-B45D-4BFF-9343-5DA745C8E4E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28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quizlet.com/92647799/duits-h2-ww-met-stam-eindigend-op-s-ss-z-s-flash-cards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e-konjugation.de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ERRFWuYG48" TargetMode="External"/><Relationship Id="rId2" Type="http://schemas.openxmlformats.org/officeDocument/2006/relationships/hyperlink" Target="https://www.youtube.com/watch?v=u_FD2otXjiY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e-konjugation.de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269165"/>
              </p:ext>
            </p:extLst>
          </p:nvPr>
        </p:nvGraphicFramePr>
        <p:xfrm>
          <a:off x="385420" y="475361"/>
          <a:ext cx="8597713" cy="5724115"/>
        </p:xfrm>
        <a:graphic>
          <a:graphicData uri="http://schemas.openxmlformats.org/drawingml/2006/table">
            <a:tbl>
              <a:tblPr firstRow="1" firstCol="1" bandRow="1"/>
              <a:tblGrid>
                <a:gridCol w="2000392"/>
                <a:gridCol w="2066631"/>
                <a:gridCol w="1960649"/>
                <a:gridCol w="1828173"/>
                <a:gridCol w="741868"/>
              </a:tblGrid>
              <a:tr h="638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persoonlijk vnw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400" b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enkelvoud/meervoud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spielen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(spelen)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machen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(maken)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wohnen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(wonen)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ezels brug getje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ich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spiel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mach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wohn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du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spiel</a:t>
                      </a:r>
                      <a:r>
                        <a:rPr lang="en-GB" sz="2000" b="1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mach</a:t>
                      </a:r>
                      <a:r>
                        <a:rPr lang="en-GB" sz="2000" b="1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wohn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74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er/sie/es/man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Oma/Papa/der Freund/ Susanna/Peter/die Familie Feld etc  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spiel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mach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wohn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wir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du und ich!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spiel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mach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wohn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ihr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spiel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mach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wohn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sie (meervoud)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die Kinder, die </a:t>
                      </a:r>
                      <a:r>
                        <a:rPr lang="en-GB" sz="110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Würste, die Pferde </a:t>
                      </a:r>
                      <a:r>
                        <a:rPr lang="en-GB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etc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spiel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mach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wohn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44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en-GB" sz="15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Sie (u)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spiel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mach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wohn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en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nl-NL" sz="2000"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08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voltooid dw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b="1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das Partizip Perfekt</a:t>
                      </a:r>
                      <a:endParaRPr lang="nl-NL" sz="1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ich habe …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</a:t>
                      </a: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spielt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</a:t>
                      </a: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macht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780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</a:t>
                      </a: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wohn</a:t>
                      </a:r>
                      <a:r>
                        <a:rPr lang="en-GB" sz="2000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nl-NL" sz="20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51" marR="47951" marT="888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hteraccolade 2"/>
          <p:cNvSpPr/>
          <p:nvPr/>
        </p:nvSpPr>
        <p:spPr>
          <a:xfrm>
            <a:off x="7597774" y="4543992"/>
            <a:ext cx="521759" cy="844550"/>
          </a:xfrm>
          <a:prstGeom prst="rightBrace">
            <a:avLst>
              <a:gd name="adj1" fmla="val 8333"/>
              <a:gd name="adj2" fmla="val 48496"/>
            </a:avLst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 sz="1350"/>
          </a:p>
        </p:txBody>
      </p:sp>
      <p:sp>
        <p:nvSpPr>
          <p:cNvPr id="4" name="Tekstvak 3"/>
          <p:cNvSpPr txBox="1"/>
          <p:nvPr/>
        </p:nvSpPr>
        <p:spPr>
          <a:xfrm>
            <a:off x="6441016" y="6434952"/>
            <a:ext cx="270298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350" b="1" smtClean="0">
                <a:latin typeface="Arial" panose="020B0604020202020204" pitchFamily="34" charset="0"/>
                <a:cs typeface="Arial" panose="020B0604020202020204" pitchFamily="34" charset="0"/>
              </a:rPr>
              <a:t>Eselsbrücke: (fe</a:t>
            </a:r>
            <a:r>
              <a:rPr lang="nl-NL" sz="1350" b="1">
                <a:latin typeface="Arial" panose="020B0604020202020204" pitchFamily="34" charset="0"/>
                <a:cs typeface="Arial" panose="020B0604020202020204" pitchFamily="34" charset="0"/>
              </a:rPr>
              <a:t>) e st t en t en</a:t>
            </a:r>
          </a:p>
        </p:txBody>
      </p:sp>
    </p:spTree>
    <p:extLst>
      <p:ext uri="{BB962C8B-B14F-4D97-AF65-F5344CB8AC3E}">
        <p14:creationId xmlns:p14="http://schemas.microsoft.com/office/powerpoint/2010/main" val="50918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579473" y="450334"/>
            <a:ext cx="856452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000" b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 op!</a:t>
            </a:r>
          </a:p>
          <a:p>
            <a:endParaRPr lang="de-DE" sz="3000" b="1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smtClean="0">
                <a:latin typeface="Arial" panose="020B0604020202020204" pitchFamily="34" charset="0"/>
                <a:cs typeface="Times New Roman" panose="02020603050405020304" pitchFamily="18" charset="0"/>
              </a:rPr>
              <a:t>werkwoorden krijgen </a:t>
            </a:r>
            <a:r>
              <a:rPr lang="de-DE" sz="2400" b="1" smtClean="0">
                <a:latin typeface="Arial" panose="020B0604020202020204" pitchFamily="34" charset="0"/>
                <a:cs typeface="Times New Roman" panose="02020603050405020304" pitchFamily="18" charset="0"/>
              </a:rPr>
              <a:t>GEEN</a:t>
            </a:r>
            <a:r>
              <a:rPr lang="de-DE" sz="2400" smtClean="0">
                <a:latin typeface="Arial" panose="020B0604020202020204" pitchFamily="34" charset="0"/>
                <a:cs typeface="Times New Roman" panose="02020603050405020304" pitchFamily="18" charset="0"/>
              </a:rPr>
              <a:t> hoofdletter! </a:t>
            </a:r>
            <a:br>
              <a:rPr lang="de-DE" sz="2400" smtClean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sz="2400" smtClean="0">
                <a:latin typeface="Arial" panose="020B0604020202020204" pitchFamily="34" charset="0"/>
                <a:cs typeface="Times New Roman" panose="02020603050405020304" pitchFamily="18" charset="0"/>
              </a:rPr>
              <a:t>(uiteraard wel aan het begin van de zin!!!)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smtClean="0">
                <a:latin typeface="Arial" panose="020B0604020202020204" pitchFamily="34" charset="0"/>
                <a:cs typeface="Times New Roman" panose="02020603050405020304" pitchFamily="18" charset="0"/>
              </a:rPr>
              <a:t>Als je alles in hoofdletters schrijft, moet ik het fout rekenen! Laat dus duidelijk verschil zien in je letters……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032250" algn="l"/>
              </a:tabLst>
            </a:pPr>
            <a:r>
              <a:rPr lang="de-DE" sz="2400" smtClean="0">
                <a:latin typeface="Arial" panose="020B0604020202020204" pitchFamily="34" charset="0"/>
                <a:cs typeface="Times New Roman" panose="02020603050405020304" pitchFamily="18" charset="0"/>
              </a:rPr>
              <a:t>aufmachen 	Ich </a:t>
            </a:r>
            <a:r>
              <a:rPr lang="de-DE" sz="2400" u="sng" smtClean="0">
                <a:latin typeface="Arial" panose="020B0604020202020204" pitchFamily="34" charset="0"/>
                <a:cs typeface="Times New Roman" panose="02020603050405020304" pitchFamily="18" charset="0"/>
              </a:rPr>
              <a:t>mache</a:t>
            </a:r>
            <a:r>
              <a:rPr lang="de-DE" sz="2400" smtClean="0">
                <a:latin typeface="Arial" panose="020B0604020202020204" pitchFamily="34" charset="0"/>
                <a:cs typeface="Times New Roman" panose="02020603050405020304" pitchFamily="18" charset="0"/>
              </a:rPr>
              <a:t> die Tür </a:t>
            </a:r>
            <a:r>
              <a:rPr lang="de-DE" sz="2400" u="sng" smtClean="0">
                <a:latin typeface="Arial" panose="020B0604020202020204" pitchFamily="34" charset="0"/>
                <a:cs typeface="Times New Roman" panose="02020603050405020304" pitchFamily="18" charset="0"/>
              </a:rPr>
              <a:t>auf</a:t>
            </a:r>
            <a:r>
              <a:rPr lang="de-DE" sz="2400" smtClean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  <a:br>
              <a:rPr lang="de-DE" sz="2400" smtClean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sz="2400" smtClean="0">
                <a:latin typeface="Arial" panose="020B0604020202020204" pitchFamily="34" charset="0"/>
                <a:cs typeface="Times New Roman" panose="02020603050405020304" pitchFamily="18" charset="0"/>
              </a:rPr>
              <a:t>(saubermachen, zurückgehen, radfahren etc)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032250" algn="l"/>
              </a:tabLst>
            </a:pPr>
            <a:endParaRPr lang="de-DE" sz="2400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tabLst>
                <a:tab pos="4032250" algn="l"/>
              </a:tabLst>
            </a:pPr>
            <a:r>
              <a:rPr lang="de-DE" sz="2400" smtClean="0">
                <a:latin typeface="Arial" panose="020B0604020202020204" pitchFamily="34" charset="0"/>
                <a:cs typeface="Times New Roman" panose="02020603050405020304" pitchFamily="18" charset="0"/>
              </a:rPr>
              <a:t>Maar: frühstücken 	Ich frühstücke.</a:t>
            </a:r>
          </a:p>
          <a:p>
            <a:endParaRPr lang="de-DE" sz="24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nl-NL" sz="2400" smtClean="0"/>
              <a:t>Vaak hetzelfde als in het Nederlands!</a:t>
            </a:r>
            <a:endParaRPr lang="nl-NL" sz="2400"/>
          </a:p>
        </p:txBody>
      </p:sp>
      <p:sp>
        <p:nvSpPr>
          <p:cNvPr id="3" name="PIJL-RECHTS 2"/>
          <p:cNvSpPr/>
          <p:nvPr/>
        </p:nvSpPr>
        <p:spPr>
          <a:xfrm>
            <a:off x="2690948" y="4014652"/>
            <a:ext cx="1541417" cy="304800"/>
          </a:xfrm>
          <a:prstGeom prst="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PIJL-RECHTS 3"/>
          <p:cNvSpPr/>
          <p:nvPr/>
        </p:nvSpPr>
        <p:spPr>
          <a:xfrm>
            <a:off x="3587931" y="5140981"/>
            <a:ext cx="979714" cy="304800"/>
          </a:xfrm>
          <a:prstGeom prst="rightArrow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615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0" y="0"/>
            <a:ext cx="9144000" cy="6450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endParaRPr lang="de-DE" sz="1200" b="1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de-DE" sz="1200" b="1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15000"/>
              </a:lnSpc>
              <a:buFont typeface="+mj-lt"/>
              <a:buAutoNum type="arabicPeriod"/>
            </a:pP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werkwoorden </a:t>
            </a:r>
            <a:r>
              <a:rPr lang="de-DE" sz="1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stam </a:t>
            </a: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eindigend op </a:t>
            </a:r>
            <a:r>
              <a:rPr lang="de-DE" sz="1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–t of –</a:t>
            </a:r>
            <a:r>
              <a:rPr lang="de-DE" sz="1400" b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de-DE" sz="1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1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400" b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o.a. </a:t>
            </a:r>
            <a:r>
              <a:rPr lang="de-DE" sz="140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antworten, reden, melden, finden, warten, wetten, baden</a:t>
            </a:r>
            <a:br>
              <a:rPr lang="de-DE" sz="140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40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</a:t>
            </a: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werkwoorden zoals </a:t>
            </a:r>
            <a:r>
              <a:rPr lang="de-DE" sz="1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zeichnen, </a:t>
            </a:r>
            <a:r>
              <a:rPr lang="de-DE" sz="1400" b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atmen, öffnen, rechnen, regnen……</a:t>
            </a:r>
            <a:endParaRPr lang="de-DE" sz="1400" b="1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de-DE" sz="14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1463" indent="-271463">
              <a:lnSpc>
                <a:spcPct val="115000"/>
              </a:lnSpc>
            </a:pPr>
            <a:r>
              <a:rPr lang="de-DE" sz="140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	werkwoorden </a:t>
            </a:r>
            <a:r>
              <a:rPr lang="de-DE" sz="1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stam </a:t>
            </a: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eindigend op </a:t>
            </a:r>
            <a:r>
              <a:rPr lang="de-DE" sz="1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-s, -ss, -ß, -</a:t>
            </a:r>
            <a:r>
              <a:rPr lang="de-DE" sz="1400" b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br>
              <a:rPr lang="de-DE" sz="1400" b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40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reisen, küssen, heißen, tanzen, beißen, essen, hassen, schmeißen, schwitzen, aufreißen, passen…….</a:t>
            </a:r>
            <a:endParaRPr lang="de-DE" sz="14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endParaRPr lang="de-DE" sz="1400" b="1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de-DE" sz="1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moet je hiervan onthouden</a:t>
            </a:r>
            <a:r>
              <a:rPr lang="de-DE" sz="1400" b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?!</a:t>
            </a:r>
            <a:endParaRPr lang="de-DE" sz="1400" b="1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15000"/>
              </a:lnSpc>
              <a:buFont typeface="+mj-lt"/>
              <a:buAutoNum type="arabicPeriod"/>
            </a:pP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de </a:t>
            </a:r>
            <a:r>
              <a:rPr lang="de-DE" sz="1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stam</a:t>
            </a: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een werkwoord </a:t>
            </a:r>
            <a:r>
              <a:rPr lang="de-DE" sz="1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eindigt</a:t>
            </a: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op </a:t>
            </a:r>
            <a:r>
              <a:rPr lang="de-DE" sz="1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–d , –t , -m, -n </a:t>
            </a: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 komt er bij </a:t>
            </a:r>
            <a:r>
              <a:rPr lang="de-DE" sz="1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du, er/sie/es, ihr een tussen-e</a:t>
            </a:r>
            <a:br>
              <a:rPr lang="de-DE" sz="1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omdat de uitspraak bij deze type werkwoorden anders lastig is!</a:t>
            </a:r>
          </a:p>
          <a:p>
            <a:pPr marL="257175" indent="-257175">
              <a:lnSpc>
                <a:spcPct val="115000"/>
              </a:lnSpc>
              <a:buFont typeface="+mj-lt"/>
              <a:buAutoNum type="arabicPeriod"/>
            </a:pPr>
            <a:endParaRPr lang="de-DE" sz="14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7175" indent="-257175">
              <a:lnSpc>
                <a:spcPct val="115000"/>
              </a:lnSpc>
              <a:buFont typeface="+mj-lt"/>
              <a:buAutoNum type="arabicPeriod"/>
            </a:pP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de stam van een werkwoord eindigt op -</a:t>
            </a:r>
            <a:r>
              <a:rPr lang="de-DE" sz="1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s, -ss, -ß, -z </a:t>
            </a: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 komt er bij </a:t>
            </a:r>
            <a:r>
              <a:rPr lang="de-DE" sz="1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</a:t>
            </a:r>
            <a:r>
              <a:rPr lang="de-DE" sz="1400" u="sng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geen extra </a:t>
            </a:r>
            <a:r>
              <a:rPr lang="de-DE" sz="14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de-DE" sz="135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350" b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de-DE" sz="1350" b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e-DE" sz="675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de-DE" sz="675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ziet het hetzelfde uit als bij er/sie/es en ihr!)</a:t>
            </a:r>
          </a:p>
          <a:p>
            <a:pPr lvl="1">
              <a:lnSpc>
                <a:spcPct val="115000"/>
              </a:lnSpc>
            </a:pPr>
            <a:endParaRPr lang="de-DE" sz="135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>
              <a:lnSpc>
                <a:spcPct val="115000"/>
              </a:lnSpc>
              <a:tabLst>
                <a:tab pos="1252538" algn="l"/>
                <a:tab pos="2151063" algn="l"/>
                <a:tab pos="3048000" algn="l"/>
                <a:tab pos="4394200" algn="l"/>
                <a:tab pos="5384800" algn="l"/>
                <a:tab pos="6545263" algn="l"/>
                <a:tab pos="7891463" algn="l"/>
              </a:tabLst>
            </a:pPr>
            <a:r>
              <a:rPr lang="de-DE" sz="16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wetten	baden	atmen	reisen	küssen	heißen	tanzen</a:t>
            </a:r>
          </a:p>
          <a:p>
            <a:pPr marL="0" lvl="1">
              <a:lnSpc>
                <a:spcPct val="115000"/>
              </a:lnSpc>
              <a:tabLst>
                <a:tab pos="1252538" algn="l"/>
                <a:tab pos="2151063" algn="l"/>
                <a:tab pos="3048000" algn="l"/>
                <a:tab pos="4394200" algn="l"/>
                <a:tab pos="5384800" algn="l"/>
                <a:tab pos="6545263" algn="l"/>
                <a:tab pos="7891463" algn="l"/>
              </a:tabLst>
            </a:pP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	wette 	bade	atme	reise	küsse	heiße	tanze</a:t>
            </a:r>
          </a:p>
          <a:p>
            <a:pPr marL="0" lvl="1">
              <a:lnSpc>
                <a:spcPct val="115000"/>
              </a:lnSpc>
              <a:tabLst>
                <a:tab pos="1252538" algn="l"/>
                <a:tab pos="2151063" algn="l"/>
                <a:tab pos="3048000" algn="l"/>
                <a:tab pos="4394200" algn="l"/>
                <a:tab pos="5384800" algn="l"/>
                <a:tab pos="6545263" algn="l"/>
                <a:tab pos="7891463" algn="l"/>
              </a:tabLst>
            </a:pP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 	wett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	bad</a:t>
            </a:r>
            <a:r>
              <a:rPr lang="de-DE" sz="1600">
                <a:solidFill>
                  <a:srgbClr val="FF00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	atm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	reis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	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küss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	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heiß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	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tanz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</a:p>
          <a:p>
            <a:pPr marL="0" lvl="1">
              <a:lnSpc>
                <a:spcPct val="115000"/>
              </a:lnSpc>
              <a:tabLst>
                <a:tab pos="1252538" algn="l"/>
                <a:tab pos="2151063" algn="l"/>
                <a:tab pos="3048000" algn="l"/>
                <a:tab pos="4394200" algn="l"/>
                <a:tab pos="5384800" algn="l"/>
                <a:tab pos="6545263" algn="l"/>
                <a:tab pos="7891463" algn="l"/>
              </a:tabLst>
            </a:pP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er/sie/es 	wett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 	bad</a:t>
            </a:r>
            <a:r>
              <a:rPr lang="de-DE" sz="1600">
                <a:solidFill>
                  <a:srgbClr val="FF00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	atm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	reis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	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küss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	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heiß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	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tanz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</a:p>
          <a:p>
            <a:pPr marL="0" lvl="1">
              <a:lnSpc>
                <a:spcPct val="115000"/>
              </a:lnSpc>
              <a:tabLst>
                <a:tab pos="1252538" algn="l"/>
                <a:tab pos="2151063" algn="l"/>
                <a:tab pos="3048000" algn="l"/>
                <a:tab pos="4394200" algn="l"/>
                <a:tab pos="5384800" algn="l"/>
                <a:tab pos="6545263" algn="l"/>
                <a:tab pos="7891463" algn="l"/>
              </a:tabLst>
            </a:pP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 	wetten	baden	atmen	reisen	küssen	heißen	tanzen</a:t>
            </a:r>
          </a:p>
          <a:p>
            <a:pPr marL="0" lvl="1">
              <a:lnSpc>
                <a:spcPct val="115000"/>
              </a:lnSpc>
              <a:tabLst>
                <a:tab pos="1252538" algn="l"/>
                <a:tab pos="2151063" algn="l"/>
                <a:tab pos="3048000" algn="l"/>
                <a:tab pos="4394200" algn="l"/>
                <a:tab pos="5384800" algn="l"/>
                <a:tab pos="6545263" algn="l"/>
                <a:tab pos="7891463" algn="l"/>
              </a:tabLst>
            </a:pP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ihr 	wett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 	bad</a:t>
            </a:r>
            <a:r>
              <a:rPr lang="de-DE" sz="1600">
                <a:solidFill>
                  <a:srgbClr val="FF00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	atm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	reis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	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küss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	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heiß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	</a:t>
            </a: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tanz</a:t>
            </a:r>
            <a:r>
              <a:rPr lang="de-DE" sz="16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</a:p>
          <a:p>
            <a:pPr marL="0" lvl="1">
              <a:lnSpc>
                <a:spcPct val="115000"/>
              </a:lnSpc>
              <a:tabLst>
                <a:tab pos="1252538" algn="l"/>
                <a:tab pos="2151063" algn="l"/>
                <a:tab pos="3048000" algn="l"/>
                <a:tab pos="4394200" algn="l"/>
                <a:tab pos="5384800" algn="l"/>
                <a:tab pos="6545263" algn="l"/>
                <a:tab pos="7891463" algn="l"/>
              </a:tabLst>
            </a:pPr>
            <a:r>
              <a:rPr lang="de-DE" sz="16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sie/Sie 	wetten	baden	atmen	reisen	küssen	heißen	tanzen</a:t>
            </a:r>
          </a:p>
          <a:p>
            <a:pPr marL="0" lvl="1">
              <a:lnSpc>
                <a:spcPct val="115000"/>
              </a:lnSpc>
              <a:tabLst>
                <a:tab pos="1613297" algn="l"/>
                <a:tab pos="1949054" algn="l"/>
                <a:tab pos="3092054" algn="l"/>
                <a:tab pos="4101704" algn="l"/>
                <a:tab pos="4908947" algn="l"/>
                <a:tab pos="5918597" algn="l"/>
                <a:tab pos="6863954" algn="l"/>
              </a:tabLst>
            </a:pPr>
            <a:endParaRPr lang="de-DE" sz="105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1">
              <a:lnSpc>
                <a:spcPct val="115000"/>
              </a:lnSpc>
              <a:tabLst>
                <a:tab pos="1613297" algn="l"/>
                <a:tab pos="1949054" algn="l"/>
                <a:tab pos="3092054" algn="l"/>
                <a:tab pos="4101704" algn="l"/>
                <a:tab pos="4908947" algn="l"/>
                <a:tab pos="5918597" algn="l"/>
                <a:tab pos="6863954" algn="l"/>
              </a:tabLst>
            </a:pPr>
            <a:r>
              <a:rPr lang="de-DE" sz="105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 </a:t>
            </a:r>
            <a:r>
              <a:rPr lang="de-DE" sz="105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op! voltooid dw: </a:t>
            </a:r>
          </a:p>
          <a:p>
            <a:pPr marL="0" lvl="1">
              <a:lnSpc>
                <a:spcPct val="115000"/>
              </a:lnSpc>
              <a:tabLst>
                <a:tab pos="1252538" algn="l"/>
                <a:tab pos="2151063" algn="l"/>
                <a:tab pos="3048000" algn="l"/>
                <a:tab pos="4394200" algn="l"/>
                <a:tab pos="5384800" algn="l"/>
                <a:tab pos="6545263" algn="l"/>
                <a:tab pos="7891463" algn="l"/>
              </a:tabLst>
            </a:pP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</a:t>
            </a:r>
            <a:r>
              <a:rPr lang="de-DE" sz="140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 	gewett</a:t>
            </a:r>
            <a:r>
              <a:rPr lang="de-DE" sz="140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140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e-DE" sz="140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gebad</a:t>
            </a:r>
            <a:r>
              <a:rPr lang="de-DE" sz="140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140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e-DE" sz="140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geatm</a:t>
            </a:r>
            <a:r>
              <a:rPr lang="de-DE" sz="140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140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e-DE" sz="14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</a:t>
            </a: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gereist	habe geküsst	habe </a:t>
            </a:r>
            <a:r>
              <a:rPr lang="de-DE" sz="1400">
                <a:solidFill>
                  <a:srgbClr val="FF00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geheißen	</a:t>
            </a: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</a:t>
            </a:r>
            <a:r>
              <a:rPr lang="de-DE" sz="1400">
                <a:solidFill>
                  <a:srgbClr val="FF00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4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getanz</a:t>
            </a:r>
            <a:r>
              <a:rPr lang="de-DE" sz="1400">
                <a:solidFill>
                  <a:srgbClr val="FF00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4" name="Rechthoek 3"/>
          <p:cNvSpPr/>
          <p:nvPr/>
        </p:nvSpPr>
        <p:spPr>
          <a:xfrm>
            <a:off x="4572000" y="6627168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90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https://quizlet.com/92647799/duits-h2-ww-met-stam-eindigend-op-s-ss-z-s-flash-cards/</a:t>
            </a:r>
            <a:r>
              <a:rPr lang="nl-NL" sz="9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2" name="Rechte verbindingslijn 11"/>
          <p:cNvCxnSpPr/>
          <p:nvPr/>
        </p:nvCxnSpPr>
        <p:spPr>
          <a:xfrm>
            <a:off x="4123267" y="3809999"/>
            <a:ext cx="0" cy="25560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824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133072" y="857250"/>
            <a:ext cx="9010928" cy="4639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62300"/>
            <a:r>
              <a:rPr lang="de-DE" sz="27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atmen</a:t>
            </a:r>
          </a:p>
          <a:p>
            <a:pPr marL="3162300"/>
            <a:r>
              <a:rPr lang="de-DE" sz="2700">
                <a:latin typeface="Arial" panose="020B0604020202020204" pitchFamily="34" charset="0"/>
                <a:cs typeface="Times New Roman" panose="02020603050405020304" pitchFamily="18" charset="0"/>
              </a:rPr>
              <a:t>öffnen</a:t>
            </a:r>
          </a:p>
          <a:p>
            <a:pPr marL="3162300"/>
            <a:r>
              <a:rPr lang="de-DE" sz="2700">
                <a:latin typeface="Arial" panose="020B0604020202020204" pitchFamily="34" charset="0"/>
                <a:cs typeface="Times New Roman" panose="02020603050405020304" pitchFamily="18" charset="0"/>
              </a:rPr>
              <a:t>rechnen</a:t>
            </a:r>
          </a:p>
          <a:p>
            <a:pPr marL="3162300"/>
            <a:r>
              <a:rPr lang="de-DE" sz="2700">
                <a:latin typeface="Arial" panose="020B0604020202020204" pitchFamily="34" charset="0"/>
                <a:cs typeface="Times New Roman" panose="02020603050405020304" pitchFamily="18" charset="0"/>
              </a:rPr>
              <a:t>zeichnen</a:t>
            </a:r>
          </a:p>
          <a:p>
            <a:pPr marL="3162300"/>
            <a:r>
              <a:rPr lang="de-DE" sz="2250">
                <a:latin typeface="Arial" panose="020B0604020202020204" pitchFamily="34" charset="0"/>
                <a:cs typeface="Times New Roman" panose="02020603050405020304" pitchFamily="18" charset="0"/>
              </a:rPr>
              <a:t>en nog meer……</a:t>
            </a:r>
          </a:p>
          <a:p>
            <a:endParaRPr lang="de-DE" sz="15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sz="1500">
                <a:latin typeface="Arial" panose="020B0604020202020204" pitchFamily="34" charset="0"/>
                <a:cs typeface="Times New Roman" panose="02020603050405020304" pitchFamily="18" charset="0"/>
              </a:rPr>
              <a:t>Wat is speciaal aan deze werkwoorden?!</a:t>
            </a:r>
          </a:p>
          <a:p>
            <a:r>
              <a:rPr lang="de-DE" sz="1500">
                <a:latin typeface="Arial" panose="020B0604020202020204" pitchFamily="34" charset="0"/>
                <a:cs typeface="Times New Roman" panose="02020603050405020304" pitchFamily="18" charset="0"/>
              </a:rPr>
              <a:t>De regel is: stam = -en</a:t>
            </a:r>
          </a:p>
          <a:p>
            <a:r>
              <a:rPr lang="de-DE" sz="1500">
                <a:latin typeface="Arial" panose="020B0604020202020204" pitchFamily="34" charset="0"/>
                <a:cs typeface="Times New Roman" panose="02020603050405020304" pitchFamily="18" charset="0"/>
              </a:rPr>
              <a:t>Om deze werkwoorden </a:t>
            </a:r>
            <a:r>
              <a:rPr lang="de-DE" sz="1500" b="1">
                <a:latin typeface="Arial" panose="020B0604020202020204" pitchFamily="34" charset="0"/>
                <a:cs typeface="Times New Roman" panose="02020603050405020304" pitchFamily="18" charset="0"/>
              </a:rPr>
              <a:t>goed uit te kunnen spreken</a:t>
            </a:r>
            <a:r>
              <a:rPr lang="de-DE" sz="1500">
                <a:latin typeface="Arial" panose="020B0604020202020204" pitchFamily="34" charset="0"/>
                <a:cs typeface="Times New Roman" panose="02020603050405020304" pitchFamily="18" charset="0"/>
              </a:rPr>
              <a:t>, komt er bij </a:t>
            </a:r>
            <a:r>
              <a:rPr lang="de-DE" sz="1500" smtClean="0">
                <a:latin typeface="Arial" panose="020B0604020202020204" pitchFamily="34" charset="0"/>
                <a:cs typeface="Times New Roman" panose="02020603050405020304" pitchFamily="18" charset="0"/>
              </a:rPr>
              <a:t>du, er/sie/es </a:t>
            </a:r>
            <a:r>
              <a:rPr lang="de-DE" sz="1500">
                <a:latin typeface="Arial" panose="020B0604020202020204" pitchFamily="34" charset="0"/>
                <a:cs typeface="Times New Roman" panose="02020603050405020304" pitchFamily="18" charset="0"/>
              </a:rPr>
              <a:t>een tussen –e</a:t>
            </a:r>
          </a:p>
          <a:p>
            <a:endParaRPr lang="de-DE" sz="15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sz="1500" smtClean="0">
                <a:latin typeface="Arial" panose="020B0604020202020204" pitchFamily="34" charset="0"/>
                <a:cs typeface="Times New Roman" panose="02020603050405020304" pitchFamily="18" charset="0"/>
              </a:rPr>
              <a:t>Je kunt deze woorden anders echt niet goed uitspreken!</a:t>
            </a:r>
            <a:endParaRPr lang="de-DE" sz="15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de-DE" sz="15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sz="1500">
                <a:latin typeface="Arial" panose="020B0604020202020204" pitchFamily="34" charset="0"/>
                <a:cs typeface="Times New Roman" panose="02020603050405020304" pitchFamily="18" charset="0"/>
              </a:rPr>
              <a:t>Er zijn ook werkwoorden waarbij de uitspraak geen probleem is….. (z.B. filmen, du filmst)</a:t>
            </a:r>
          </a:p>
          <a:p>
            <a:endParaRPr lang="de-DE" sz="15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sz="1500">
                <a:latin typeface="Arial" panose="020B0604020202020204" pitchFamily="34" charset="0"/>
                <a:cs typeface="Times New Roman" panose="02020603050405020304" pitchFamily="18" charset="0"/>
              </a:rPr>
              <a:t>nehmen eindigt </a:t>
            </a:r>
            <a:r>
              <a:rPr lang="de-DE" sz="1500" smtClean="0">
                <a:latin typeface="Arial" panose="020B0604020202020204" pitchFamily="34" charset="0"/>
                <a:cs typeface="Times New Roman" panose="02020603050405020304" pitchFamily="18" charset="0"/>
              </a:rPr>
              <a:t>stam ook </a:t>
            </a:r>
            <a:r>
              <a:rPr lang="de-DE" sz="1500">
                <a:latin typeface="Arial" panose="020B0604020202020204" pitchFamily="34" charset="0"/>
                <a:cs typeface="Times New Roman" panose="02020603050405020304" pitchFamily="18" charset="0"/>
              </a:rPr>
              <a:t>op een –m maar daar gebeurt weer iets anders mee (ander hoofdstuk)</a:t>
            </a:r>
          </a:p>
          <a:p>
            <a:r>
              <a:rPr lang="de-DE" sz="1500">
                <a:latin typeface="Arial" panose="020B0604020202020204" pitchFamily="34" charset="0"/>
                <a:cs typeface="Times New Roman" panose="02020603050405020304" pitchFamily="18" charset="0"/>
              </a:rPr>
              <a:t>Bij twijfel….opzoeken…..</a:t>
            </a:r>
            <a:endParaRPr lang="nl-NL" sz="1500"/>
          </a:p>
        </p:txBody>
      </p:sp>
      <p:sp>
        <p:nvSpPr>
          <p:cNvPr id="3" name="Rechthoek 2"/>
          <p:cNvSpPr/>
          <p:nvPr/>
        </p:nvSpPr>
        <p:spPr>
          <a:xfrm>
            <a:off x="133072" y="5608251"/>
            <a:ext cx="7205434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350">
                <a:hlinkClick r:id="rId2"/>
              </a:rPr>
              <a:t>http://www.die-konjugation.de/</a:t>
            </a:r>
            <a:r>
              <a:rPr lang="nl-NL" sz="1350"/>
              <a:t> hier kun je veel werkwoorden vervoegen, beter dan interglot.com! </a:t>
            </a:r>
          </a:p>
        </p:txBody>
      </p:sp>
      <p:sp>
        <p:nvSpPr>
          <p:cNvPr id="4" name="Rechthoek 3"/>
          <p:cNvSpPr/>
          <p:nvPr/>
        </p:nvSpPr>
        <p:spPr>
          <a:xfrm rot="1141382">
            <a:off x="7127447" y="1424760"/>
            <a:ext cx="1850956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1350">
                <a:solidFill>
                  <a:prstClr val="black"/>
                </a:solidFill>
              </a:rPr>
              <a:t>herhaling en verdieping</a:t>
            </a:r>
            <a:endParaRPr lang="nl-NL" sz="1350"/>
          </a:p>
        </p:txBody>
      </p:sp>
    </p:spTree>
    <p:extLst>
      <p:ext uri="{BB962C8B-B14F-4D97-AF65-F5344CB8AC3E}">
        <p14:creationId xmlns:p14="http://schemas.microsoft.com/office/powerpoint/2010/main" val="187020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07950" y="984250"/>
            <a:ext cx="903605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50" b="1">
                <a:latin typeface="Arial" panose="020B0604020202020204" pitchFamily="34" charset="0"/>
                <a:cs typeface="Arial" panose="020B0604020202020204" pitchFamily="34" charset="0"/>
              </a:rPr>
              <a:t>schwaches Verb 	Voltooid deelwoord	 + extra</a:t>
            </a:r>
          </a:p>
        </p:txBody>
      </p:sp>
      <p:sp>
        <p:nvSpPr>
          <p:cNvPr id="2" name="Rechthoek 1"/>
          <p:cNvSpPr/>
          <p:nvPr/>
        </p:nvSpPr>
        <p:spPr>
          <a:xfrm>
            <a:off x="0" y="1709956"/>
            <a:ext cx="9144000" cy="19505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 lvl="1">
              <a:lnSpc>
                <a:spcPct val="115000"/>
              </a:lnSpc>
              <a:tabLst>
                <a:tab pos="1143000" algn="l"/>
                <a:tab pos="2958704" algn="l"/>
                <a:tab pos="5042297" algn="l"/>
                <a:tab pos="6794897" algn="l"/>
                <a:tab pos="8006954" algn="l"/>
              </a:tabLst>
            </a:pPr>
            <a:r>
              <a:rPr lang="de-DE" sz="15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e-DE" sz="15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wohnen	wetten	baden	atmen</a:t>
            </a:r>
          </a:p>
          <a:p>
            <a:pPr marL="133350" lvl="1">
              <a:lnSpc>
                <a:spcPct val="115000"/>
              </a:lnSpc>
              <a:tabLst>
                <a:tab pos="1143000" algn="l"/>
                <a:tab pos="2958704" algn="l"/>
                <a:tab pos="3968354" algn="l"/>
                <a:tab pos="5042297" algn="l"/>
                <a:tab pos="5854304" algn="l"/>
                <a:tab pos="6794897" algn="l"/>
                <a:tab pos="8006954" algn="l"/>
              </a:tabLst>
            </a:pPr>
            <a:r>
              <a:rPr lang="de-DE" sz="15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 	habe gewohnt	habe gewett</a:t>
            </a:r>
            <a:r>
              <a:rPr lang="de-DE" sz="15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15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	habe gebad</a:t>
            </a:r>
            <a:r>
              <a:rPr lang="de-DE" sz="15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15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	habe geatm</a:t>
            </a:r>
            <a:r>
              <a:rPr lang="de-DE" sz="15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de-DE" sz="15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endParaRPr lang="de-DE" sz="1500">
              <a:solidFill>
                <a:srgbClr val="FF0066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33350" lvl="1">
              <a:lnSpc>
                <a:spcPct val="115000"/>
              </a:lnSpc>
              <a:tabLst>
                <a:tab pos="1143000" algn="l"/>
                <a:tab pos="1885950" algn="l"/>
                <a:tab pos="2958704" algn="l"/>
                <a:tab pos="3968354" algn="l"/>
                <a:tab pos="5042297" algn="l"/>
                <a:tab pos="5854304" algn="l"/>
                <a:tab pos="6794897" algn="l"/>
                <a:tab pos="8006954" algn="l"/>
              </a:tabLst>
            </a:pPr>
            <a:r>
              <a:rPr lang="de-DE" sz="15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	hast</a:t>
            </a:r>
          </a:p>
          <a:p>
            <a:pPr marL="133350" lvl="1">
              <a:lnSpc>
                <a:spcPct val="115000"/>
              </a:lnSpc>
              <a:tabLst>
                <a:tab pos="1143000" algn="l"/>
                <a:tab pos="1885950" algn="l"/>
                <a:tab pos="2958704" algn="l"/>
                <a:tab pos="3968354" algn="l"/>
                <a:tab pos="5042297" algn="l"/>
                <a:tab pos="5854304" algn="l"/>
                <a:tab pos="6794897" algn="l"/>
                <a:tab pos="8006954" algn="l"/>
              </a:tabLst>
            </a:pPr>
            <a:r>
              <a:rPr lang="de-DE" sz="15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er/sie/es	hat</a:t>
            </a:r>
          </a:p>
          <a:p>
            <a:pPr marL="133350" lvl="1">
              <a:lnSpc>
                <a:spcPct val="115000"/>
              </a:lnSpc>
              <a:tabLst>
                <a:tab pos="1143000" algn="l"/>
                <a:tab pos="1885950" algn="l"/>
                <a:tab pos="2958704" algn="l"/>
                <a:tab pos="3968354" algn="l"/>
                <a:tab pos="5042297" algn="l"/>
                <a:tab pos="5854304" algn="l"/>
                <a:tab pos="6794897" algn="l"/>
                <a:tab pos="8006954" algn="l"/>
              </a:tabLst>
            </a:pPr>
            <a:r>
              <a:rPr lang="de-DE" sz="15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	haben</a:t>
            </a:r>
          </a:p>
          <a:p>
            <a:pPr marL="133350" lvl="1">
              <a:lnSpc>
                <a:spcPct val="115000"/>
              </a:lnSpc>
              <a:tabLst>
                <a:tab pos="1143000" algn="l"/>
                <a:tab pos="1885950" algn="l"/>
                <a:tab pos="2958704" algn="l"/>
                <a:tab pos="3968354" algn="l"/>
                <a:tab pos="5042297" algn="l"/>
                <a:tab pos="5854304" algn="l"/>
                <a:tab pos="6794897" algn="l"/>
                <a:tab pos="8006954" algn="l"/>
              </a:tabLst>
            </a:pPr>
            <a:r>
              <a:rPr lang="de-DE" sz="15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ihr	habt</a:t>
            </a:r>
          </a:p>
          <a:p>
            <a:pPr marL="133350" lvl="1">
              <a:lnSpc>
                <a:spcPct val="115000"/>
              </a:lnSpc>
              <a:tabLst>
                <a:tab pos="1143000" algn="l"/>
                <a:tab pos="1885950" algn="l"/>
                <a:tab pos="2958704" algn="l"/>
                <a:tab pos="3968354" algn="l"/>
                <a:tab pos="5042297" algn="l"/>
                <a:tab pos="5854304" algn="l"/>
                <a:tab pos="6794897" algn="l"/>
                <a:tab pos="8006954" algn="l"/>
              </a:tabLst>
            </a:pPr>
            <a:r>
              <a:rPr lang="de-DE" sz="15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sie/Sie	haben</a:t>
            </a:r>
          </a:p>
        </p:txBody>
      </p:sp>
      <p:sp>
        <p:nvSpPr>
          <p:cNvPr id="4" name="Rechthoek 3"/>
          <p:cNvSpPr/>
          <p:nvPr/>
        </p:nvSpPr>
        <p:spPr>
          <a:xfrm>
            <a:off x="1" y="3948626"/>
            <a:ext cx="8585201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3350">
              <a:tabLst>
                <a:tab pos="1143000" algn="l"/>
                <a:tab pos="2958704" algn="l"/>
                <a:tab pos="4844654" algn="l"/>
                <a:tab pos="6661547" algn="l"/>
              </a:tabLst>
            </a:pPr>
            <a:r>
              <a:rPr lang="de-DE" sz="15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e-DE" sz="1500" b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reisen	küssen	heißen	tanzen</a:t>
            </a:r>
          </a:p>
          <a:p>
            <a:pPr marL="133350">
              <a:tabLst>
                <a:tab pos="1143000" algn="l"/>
                <a:tab pos="2958704" algn="l"/>
                <a:tab pos="4844654" algn="l"/>
                <a:tab pos="6661547" algn="l"/>
              </a:tabLst>
            </a:pPr>
            <a:r>
              <a:rPr lang="de-DE" sz="15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ich</a:t>
            </a:r>
            <a:r>
              <a:rPr lang="de-DE" sz="150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bin</a:t>
            </a:r>
            <a:r>
              <a:rPr lang="de-DE" sz="15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gereist	habe geküsst	habe </a:t>
            </a:r>
            <a:r>
              <a:rPr lang="de-DE" sz="1500">
                <a:solidFill>
                  <a:srgbClr val="FF00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geheißen	</a:t>
            </a:r>
            <a:r>
              <a:rPr lang="de-DE" sz="15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habe</a:t>
            </a:r>
            <a:r>
              <a:rPr lang="de-DE" sz="1500">
                <a:solidFill>
                  <a:srgbClr val="FF00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DE" sz="150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getanz</a:t>
            </a:r>
            <a:r>
              <a:rPr lang="de-DE" sz="1500">
                <a:solidFill>
                  <a:srgbClr val="FF0066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</a:p>
          <a:p>
            <a:pPr marL="133350">
              <a:tabLst>
                <a:tab pos="1143000" algn="l"/>
                <a:tab pos="2958704" algn="l"/>
                <a:tab pos="4844654" algn="l"/>
                <a:tab pos="6661547" algn="l"/>
              </a:tabLst>
            </a:pPr>
            <a:r>
              <a:rPr lang="de-DE" sz="1500">
                <a:latin typeface="Arial" panose="020B0604020202020204" pitchFamily="34" charset="0"/>
                <a:cs typeface="Times New Roman" panose="02020603050405020304" pitchFamily="18" charset="0"/>
              </a:rPr>
              <a:t>du	</a:t>
            </a:r>
            <a:r>
              <a:rPr lang="de-DE" sz="150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bist</a:t>
            </a:r>
          </a:p>
          <a:p>
            <a:pPr marL="133350">
              <a:tabLst>
                <a:tab pos="1143000" algn="l"/>
                <a:tab pos="2958704" algn="l"/>
                <a:tab pos="4844654" algn="l"/>
                <a:tab pos="6661547" algn="l"/>
              </a:tabLst>
            </a:pPr>
            <a:r>
              <a:rPr lang="de-DE" sz="1500">
                <a:latin typeface="Arial" panose="020B0604020202020204" pitchFamily="34" charset="0"/>
                <a:cs typeface="Times New Roman" panose="02020603050405020304" pitchFamily="18" charset="0"/>
              </a:rPr>
              <a:t>er/sie/es	</a:t>
            </a:r>
            <a:r>
              <a:rPr lang="de-DE" sz="150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ist</a:t>
            </a:r>
          </a:p>
          <a:p>
            <a:pPr marL="133350">
              <a:tabLst>
                <a:tab pos="1143000" algn="l"/>
                <a:tab pos="2958704" algn="l"/>
                <a:tab pos="4844654" algn="l"/>
                <a:tab pos="6661547" algn="l"/>
              </a:tabLst>
            </a:pPr>
            <a:r>
              <a:rPr lang="de-DE" sz="1500">
                <a:latin typeface="Arial" panose="020B0604020202020204" pitchFamily="34" charset="0"/>
                <a:cs typeface="Times New Roman" panose="02020603050405020304" pitchFamily="18" charset="0"/>
              </a:rPr>
              <a:t>wir	</a:t>
            </a:r>
            <a:r>
              <a:rPr lang="de-DE" sz="150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sind</a:t>
            </a:r>
          </a:p>
          <a:p>
            <a:pPr marL="133350">
              <a:tabLst>
                <a:tab pos="1143000" algn="l"/>
                <a:tab pos="2958704" algn="l"/>
                <a:tab pos="4844654" algn="l"/>
                <a:tab pos="6661547" algn="l"/>
              </a:tabLst>
            </a:pPr>
            <a:r>
              <a:rPr lang="de-DE" sz="1500">
                <a:latin typeface="Arial" panose="020B0604020202020204" pitchFamily="34" charset="0"/>
                <a:cs typeface="Times New Roman" panose="02020603050405020304" pitchFamily="18" charset="0"/>
              </a:rPr>
              <a:t>ihr	</a:t>
            </a:r>
            <a:r>
              <a:rPr lang="de-DE" sz="150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seid</a:t>
            </a:r>
          </a:p>
          <a:p>
            <a:pPr marL="133350">
              <a:tabLst>
                <a:tab pos="1143000" algn="l"/>
                <a:tab pos="2958704" algn="l"/>
                <a:tab pos="4844654" algn="l"/>
                <a:tab pos="6661547" algn="l"/>
              </a:tabLst>
            </a:pPr>
            <a:r>
              <a:rPr lang="de-DE" sz="1500">
                <a:latin typeface="Arial" panose="020B0604020202020204" pitchFamily="34" charset="0"/>
                <a:cs typeface="Times New Roman" panose="02020603050405020304" pitchFamily="18" charset="0"/>
              </a:rPr>
              <a:t>sie/Sie	</a:t>
            </a:r>
            <a:r>
              <a:rPr lang="de-DE" sz="150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sind</a:t>
            </a:r>
            <a:endParaRPr lang="nl-NL" sz="1500">
              <a:solidFill>
                <a:srgbClr val="FF0000"/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5502281" y="5744776"/>
            <a:ext cx="305404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90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https://www.youtube.com/watch?v=u_FD2otXjiY</a:t>
            </a:r>
            <a:r>
              <a:rPr lang="nl-NL" sz="900">
                <a:latin typeface="Arial" panose="020B0604020202020204" pitchFamily="34" charset="0"/>
                <a:cs typeface="Arial" panose="020B0604020202020204" pitchFamily="34" charset="0"/>
              </a:rPr>
              <a:t>  tanzen</a:t>
            </a:r>
          </a:p>
        </p:txBody>
      </p:sp>
      <p:sp>
        <p:nvSpPr>
          <p:cNvPr id="6" name="Rechthoek 5"/>
          <p:cNvSpPr/>
          <p:nvPr/>
        </p:nvSpPr>
        <p:spPr>
          <a:xfrm>
            <a:off x="1092584" y="5737173"/>
            <a:ext cx="3785011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9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https://www.youtube.com/watch?v=tERRFWuYG48</a:t>
            </a:r>
            <a:r>
              <a:rPr lang="nl-NL" sz="900">
                <a:latin typeface="Arial" panose="020B0604020202020204" pitchFamily="34" charset="0"/>
                <a:cs typeface="Arial" panose="020B0604020202020204" pitchFamily="34" charset="0"/>
              </a:rPr>
              <a:t>  barfuß am Klavier</a:t>
            </a:r>
          </a:p>
        </p:txBody>
      </p:sp>
    </p:spTree>
    <p:extLst>
      <p:ext uri="{BB962C8B-B14F-4D97-AF65-F5344CB8AC3E}">
        <p14:creationId xmlns:p14="http://schemas.microsoft.com/office/powerpoint/2010/main" val="236825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419194" y="1258501"/>
            <a:ext cx="811520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350" b="1">
                <a:latin typeface="Arial" panose="020B0604020202020204" pitchFamily="34" charset="0"/>
                <a:cs typeface="Times New Roman" panose="02020603050405020304" pitchFamily="18" charset="0"/>
              </a:rPr>
              <a:t>Wat is anders dan bij het zwakke werkwoord (basis)</a:t>
            </a:r>
          </a:p>
          <a:p>
            <a:endParaRPr lang="de-DE" sz="135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sz="1350">
                <a:latin typeface="Arial" panose="020B0604020202020204" pitchFamily="34" charset="0"/>
                <a:cs typeface="Times New Roman" panose="02020603050405020304" pitchFamily="18" charset="0"/>
              </a:rPr>
              <a:t>bij</a:t>
            </a:r>
          </a:p>
          <a:p>
            <a:r>
              <a:rPr lang="de-DE" sz="1350">
                <a:latin typeface="Arial" panose="020B0604020202020204" pitchFamily="34" charset="0"/>
                <a:cs typeface="Times New Roman" panose="02020603050405020304" pitchFamily="18" charset="0"/>
              </a:rPr>
              <a:t>warten, reden, arbeiten, finden, wetten, baden, reiten (Pferd)…….. </a:t>
            </a:r>
          </a:p>
          <a:p>
            <a:endParaRPr lang="de-DE" sz="135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de-DE" sz="1350">
                <a:latin typeface="Arial" panose="020B0604020202020204" pitchFamily="34" charset="0"/>
                <a:cs typeface="Times New Roman" panose="02020603050405020304" pitchFamily="18" charset="0"/>
              </a:rPr>
              <a:t>bij</a:t>
            </a:r>
          </a:p>
          <a:p>
            <a:r>
              <a:rPr lang="de-DE" sz="1350">
                <a:latin typeface="Arial" panose="020B0604020202020204" pitchFamily="34" charset="0"/>
                <a:cs typeface="Times New Roman" panose="02020603050405020304" pitchFamily="18" charset="0"/>
              </a:rPr>
              <a:t>atmen, rechnen, öffnen, zeichnen, regnen…….</a:t>
            </a:r>
          </a:p>
          <a:p>
            <a:endParaRPr lang="nl-NL" sz="1350"/>
          </a:p>
          <a:p>
            <a:r>
              <a:rPr lang="nl-NL" sz="1350"/>
              <a:t>bij</a:t>
            </a:r>
          </a:p>
          <a:p>
            <a:r>
              <a:rPr lang="nl-NL" sz="1350"/>
              <a:t>tanzen, reisen, sitzen, heißen, küssen, weisen (richting aanwijzen), schwitzen (zweten)………</a:t>
            </a:r>
          </a:p>
          <a:p>
            <a:endParaRPr lang="nl-NL" sz="1350"/>
          </a:p>
          <a:p>
            <a:r>
              <a:rPr lang="nl-NL" sz="1350"/>
              <a:t>bij </a:t>
            </a:r>
          </a:p>
          <a:p>
            <a:r>
              <a:rPr lang="nl-NL" sz="1350"/>
              <a:t>feiern, wandern……. </a:t>
            </a:r>
          </a:p>
          <a:p>
            <a:endParaRPr lang="nl-NL" sz="1350"/>
          </a:p>
          <a:p>
            <a:endParaRPr lang="nl-NL" sz="1350"/>
          </a:p>
          <a:p>
            <a:endParaRPr lang="nl-NL" sz="1350"/>
          </a:p>
          <a:p>
            <a:endParaRPr lang="nl-NL" sz="1350"/>
          </a:p>
          <a:p>
            <a:endParaRPr lang="nl-NL" sz="1350"/>
          </a:p>
          <a:p>
            <a:endParaRPr lang="nl-NL" sz="1350"/>
          </a:p>
          <a:p>
            <a:r>
              <a:rPr lang="nl-NL" sz="1350"/>
              <a:t>PS1: lesen, vergessen en nog veel meer werkwoorden is nog een extra uitlegregel van toepassing</a:t>
            </a:r>
          </a:p>
          <a:p>
            <a:r>
              <a:rPr lang="nl-NL" sz="1350"/>
              <a:t>PS2: interglot.com helpt bij werkwoorden, maar er zitten ook FOUTEN in!</a:t>
            </a:r>
          </a:p>
          <a:p>
            <a:r>
              <a:rPr lang="nl-NL" sz="1350"/>
              <a:t>PS3: </a:t>
            </a:r>
            <a:r>
              <a:rPr lang="nl-NL" sz="1350">
                <a:hlinkClick r:id="rId2"/>
              </a:rPr>
              <a:t>http://www.die-konjugation.de/</a:t>
            </a:r>
            <a:r>
              <a:rPr lang="nl-NL" sz="1350"/>
              <a:t>  schijnt beter dan interglot.com te zijn!</a:t>
            </a:r>
          </a:p>
        </p:txBody>
      </p:sp>
    </p:spTree>
    <p:extLst>
      <p:ext uri="{BB962C8B-B14F-4D97-AF65-F5344CB8AC3E}">
        <p14:creationId xmlns:p14="http://schemas.microsoft.com/office/powerpoint/2010/main" val="382915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8125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0" y="21391"/>
            <a:ext cx="76776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Schwaches Verb </a:t>
            </a:r>
            <a:r>
              <a:rPr lang="de-DE" sz="3000" b="1">
                <a:latin typeface="Arial" panose="020B0604020202020204" pitchFamily="34" charset="0"/>
                <a:cs typeface="Arial" panose="020B0604020202020204" pitchFamily="34" charset="0"/>
              </a:rPr>
              <a:t>- Extra Übungsblatt</a:t>
            </a:r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166562"/>
              </p:ext>
            </p:extLst>
          </p:nvPr>
        </p:nvGraphicFramePr>
        <p:xfrm>
          <a:off x="3852332" y="2627337"/>
          <a:ext cx="5291668" cy="4230663"/>
        </p:xfrm>
        <a:graphic>
          <a:graphicData uri="http://schemas.openxmlformats.org/drawingml/2006/table">
            <a:tbl>
              <a:tblPr firstRow="1" firstCol="1" bandRow="1"/>
              <a:tblGrid>
                <a:gridCol w="1032395"/>
                <a:gridCol w="1072380"/>
                <a:gridCol w="1017530"/>
                <a:gridCol w="944226"/>
                <a:gridCol w="387021"/>
                <a:gridCol w="838116"/>
              </a:tblGrid>
              <a:tr h="3731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persoonlijk vnw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 persoon,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meer personen</a:t>
                      </a: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spielen</a:t>
                      </a:r>
                      <a:endParaRPr lang="nl-NL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machen</a:t>
                      </a:r>
                      <a:endParaRPr lang="nl-NL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wohnen</a:t>
                      </a:r>
                      <a:endParaRPr lang="nl-NL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ezels brug getje</a:t>
                      </a:r>
                      <a:endParaRPr lang="nl-NL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8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eventueel andere werkwoorden</a:t>
                      </a:r>
                      <a:endParaRPr lang="nl-NL" sz="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b="1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….</a:t>
                      </a:r>
                      <a:r>
                        <a:rPr lang="en-GB" sz="12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62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en-GB" sz="1200" b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…………</a:t>
                      </a:r>
                      <a:r>
                        <a:rPr lang="en-GB" sz="12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b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200" b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die Familie Feld</a:t>
                      </a:r>
                      <a:r>
                        <a:rPr lang="en-GB" sz="12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b="1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b="1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l-NL" sz="1200" b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wohnt</a:t>
                      </a:r>
                      <a:endParaRPr lang="en-GB" sz="1200" b="1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en-GB" sz="1200" b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….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en-GB" sz="1200" b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…..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97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sie/Sie +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GB" sz="1200" b="1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……………</a:t>
                      </a:r>
                      <a:endParaRPr lang="en-GB" sz="1200" b="1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nl-NL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42941" marR="429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75726" y="5224312"/>
            <a:ext cx="3943824" cy="39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>
              <a:buFontTx/>
              <a:buChar char="•"/>
            </a:pPr>
            <a:r>
              <a:rPr lang="nl-NL" altLang="nl-NL" sz="750" b="1"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nl-NL" altLang="nl-NL" sz="750" b="1"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nl-NL" altLang="nl-NL" sz="1350"/>
          </a:p>
        </p:txBody>
      </p:sp>
      <p:sp>
        <p:nvSpPr>
          <p:cNvPr id="5" name="Rechthoek 4"/>
          <p:cNvSpPr/>
          <p:nvPr/>
        </p:nvSpPr>
        <p:spPr>
          <a:xfrm>
            <a:off x="75726" y="606044"/>
            <a:ext cx="4051774" cy="16545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GB" sz="900" b="1" u="sng">
                <a:latin typeface="Arial" panose="020B0604020202020204" pitchFamily="34" charset="0"/>
                <a:ea typeface="Times New Roman" panose="02020603050405020304" pitchFamily="18" charset="0"/>
              </a:rPr>
              <a:t>Es ist</a:t>
            </a:r>
            <a:r>
              <a:rPr lang="en-GB" sz="900" b="1">
                <a:latin typeface="Arial" panose="020B0604020202020204" pitchFamily="34" charset="0"/>
                <a:ea typeface="Times New Roman" panose="02020603050405020304" pitchFamily="18" charset="0"/>
              </a:rPr>
              <a:t> ein Tag nach Weihnachten</a:t>
            </a:r>
          </a:p>
          <a:p>
            <a:pPr>
              <a:lnSpc>
                <a:spcPct val="107000"/>
              </a:lnSpc>
            </a:pPr>
            <a:endParaRPr lang="en-GB" sz="900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buFont typeface="+mj-lt"/>
              <a:buAutoNum type="arabicPeriod"/>
            </a:pPr>
            <a:r>
              <a:rPr lang="en-GB" sz="900" b="1">
                <a:latin typeface="Arial" panose="020B0604020202020204" pitchFamily="34" charset="0"/>
                <a:ea typeface="Times New Roman" panose="02020603050405020304" pitchFamily="18" charset="0"/>
              </a:rPr>
              <a:t>Unterstreiche/markiere </a:t>
            </a:r>
            <a:r>
              <a:rPr lang="en-GB" sz="900" b="1">
                <a:latin typeface="Arial" panose="020B0604020202020204" pitchFamily="34" charset="0"/>
                <a:ea typeface="Times New Roman" panose="02020603050405020304" pitchFamily="18" charset="0"/>
              </a:rPr>
              <a:t>die Personen und Verben (werkwoorden) (onderwerp + pv).</a:t>
            </a:r>
            <a:endParaRPr lang="nl-NL" sz="900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39078" indent="-171450">
              <a:buFont typeface="+mj-lt"/>
              <a:buAutoNum type="arabicPeriod"/>
            </a:pPr>
            <a:endParaRPr lang="nl-NL" sz="900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n-GB" altLang="nl-NL" sz="900" b="1">
                <a:latin typeface="Arial" panose="020B0604020202020204" pitchFamily="34" charset="0"/>
                <a:ea typeface="Times New Roman" panose="02020603050405020304" pitchFamily="18" charset="0"/>
              </a:rPr>
              <a:t>Trage</a:t>
            </a:r>
            <a:r>
              <a:rPr lang="en-GB" altLang="nl-NL" sz="9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GB" altLang="nl-NL" sz="9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die richtigen Formen ein und ergänze (vul aan</a:t>
            </a:r>
            <a:r>
              <a:rPr lang="en-GB" altLang="nl-NL" sz="9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)!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 altLang="nl-NL" sz="90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 altLang="nl-NL" sz="90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l-NL" altLang="nl-NL" sz="9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Was köntte die Eselsbrücke sein?</a:t>
            </a:r>
            <a:endParaRPr lang="nl-NL" altLang="nl-NL" sz="9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nl-NL" altLang="nl-NL" sz="90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nl-NL" altLang="nl-NL" sz="900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Kannst du erklären wie man den Stamm eines Verbs finden kannst? </a:t>
            </a:r>
            <a:endParaRPr lang="nl-NL" sz="900" b="1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85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hoek 2"/>
          <p:cNvSpPr/>
          <p:nvPr/>
        </p:nvSpPr>
        <p:spPr>
          <a:xfrm>
            <a:off x="0" y="0"/>
            <a:ext cx="9144000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ea typeface="Times New Roman" panose="02020603050405020304" pitchFamily="18" charset="0"/>
              </a:rPr>
              <a:t>Antworten </a:t>
            </a:r>
            <a:endParaRPr lang="nl-NL" sz="1600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b="1" smtClean="0"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Es </a:t>
            </a:r>
            <a:r>
              <a:rPr lang="en-GB" b="1"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ist</a:t>
            </a:r>
            <a:r>
              <a:rPr lang="en-GB" b="1">
                <a:latin typeface="Arial" panose="020B0604020202020204" pitchFamily="34" charset="0"/>
                <a:ea typeface="Times New Roman" panose="02020603050405020304" pitchFamily="18" charset="0"/>
              </a:rPr>
              <a:t> ein Tag nach Weihnachten</a:t>
            </a:r>
            <a:endParaRPr lang="nl-NL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Die Familie Feld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wohnt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in einem Dorf.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Ihre Oma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wohnt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in einer großen Stadt in der Nähe (buurt).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Der neue Freund von Oma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wohnt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seit zwei Wochen mit Oma zusammen.</a:t>
            </a:r>
            <a:endParaRPr lang="nl-NL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nl-NL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Papa, Mama, Oma und der neue Freund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schlafen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noch. Aber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die Kinder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spielen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gemütlich mit ihrem Spielzeug.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Susanna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spielt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mit einer Puppe und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Karl und Peter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spielen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mit Autos. </a:t>
            </a:r>
            <a:endParaRPr lang="nl-NL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nl-NL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Susanna sagt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zu Peter: „Warum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spielst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du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nicht mit mir? </a:t>
            </a:r>
            <a:endParaRPr lang="nl-NL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Ins Geheim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spielst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du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doch auch mit meinen Puppen?“ „Aber nein,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ich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spiele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doch gar nicht mit deinen Puppen, das </a:t>
            </a:r>
            <a:r>
              <a:rPr lang="en-GB"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denkst du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nur!“ </a:t>
            </a:r>
            <a:r>
              <a:rPr lang="en-GB"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flüstert Peter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  <a:endParaRPr lang="nl-NL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nl-NL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Karl ist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immer ‚in der Mitte‘ und </a:t>
            </a:r>
            <a:r>
              <a:rPr lang="en-GB"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er ruft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begeistert (enthousiast): „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Spielen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wir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doch zusammen mit unseren Puppen und Autos, statt (in plaats van) dass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ihr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nicht zusammen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spielt!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“ „Ja,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machen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wir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das.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Wir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wohnen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ja auch unter einem Dach! Ist doch nicht, dass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du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alleine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wohnst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oder nur mit Autos spielen </a:t>
            </a:r>
            <a:r>
              <a:rPr lang="en-GB" u="sng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darfst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! </a:t>
            </a:r>
            <a:r>
              <a:rPr lang="en-GB"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Das ist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so 2016!“ </a:t>
            </a:r>
            <a:endParaRPr lang="nl-NL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Die Kinder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spielen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gemütlich (gezellig) zusammen. Aber dann </a:t>
            </a:r>
            <a:r>
              <a:rPr lang="en-GB"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sagt Karl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auf einmal „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Ich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mache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nicht mehr mit, </a:t>
            </a:r>
            <a:r>
              <a:rPr lang="en-GB"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ich habe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keinen Lust (zin) mehr, </a:t>
            </a:r>
            <a:r>
              <a:rPr lang="en-GB"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ich habe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genug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gespielt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.“ In diesem Augenblick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kommt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der neue Freund von Oma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ins Wohnzimmer. </a:t>
            </a:r>
            <a:r>
              <a:rPr lang="en-GB">
                <a:highlight>
                  <a:srgbClr val="C0C0C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Karl fragt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ihm: „Wo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wohnen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Sie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eigentlich und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spielen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Sie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mit mir Mensch-ärgere-dich-nicht?“ „Natürlich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spiele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ich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gerne Mensch-ärgere-dich-nicht mit dir und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ich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wohne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jetzt bei deiner lieben Oma ;-) .“ Und ihr? Was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macht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ihr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zusammen,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spielt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ihr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weiter mit den Puppen und Autos oder </a:t>
            </a:r>
            <a:r>
              <a:rPr lang="en-GB">
                <a:highlight>
                  <a:srgbClr val="00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macht </a:t>
            </a:r>
            <a:r>
              <a:rPr lang="en-GB"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ihr</a:t>
            </a:r>
            <a:r>
              <a:rPr lang="en-GB">
                <a:latin typeface="Arial" panose="020B0604020202020204" pitchFamily="34" charset="0"/>
                <a:ea typeface="Times New Roman" panose="02020603050405020304" pitchFamily="18" charset="0"/>
              </a:rPr>
              <a:t> mit uns mit?“</a:t>
            </a:r>
            <a:endParaRPr lang="nl-NL" b="1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63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444</Words>
  <Application>Microsoft Office PowerPoint</Application>
  <PresentationFormat>Diavoorstelling (4:3)</PresentationFormat>
  <Paragraphs>236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Veld, NCS (Natasja)</dc:creator>
  <cp:lastModifiedBy>Veld, NCS (Natasja)</cp:lastModifiedBy>
  <cp:revision>11</cp:revision>
  <dcterms:created xsi:type="dcterms:W3CDTF">2018-09-29T17:06:17Z</dcterms:created>
  <dcterms:modified xsi:type="dcterms:W3CDTF">2018-09-29T17:56:07Z</dcterms:modified>
</cp:coreProperties>
</file>